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0" r:id="rId4"/>
    <p:sldId id="262" r:id="rId5"/>
    <p:sldId id="269" r:id="rId6"/>
    <p:sldId id="261" r:id="rId7"/>
    <p:sldId id="265" r:id="rId8"/>
    <p:sldId id="263" r:id="rId9"/>
    <p:sldId id="264" r:id="rId10"/>
    <p:sldId id="266" r:id="rId11"/>
    <p:sldId id="267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94"/>
  </p:normalViewPr>
  <p:slideViewPr>
    <p:cSldViewPr snapToGrid="0" snapToObjects="1">
      <p:cViewPr>
        <p:scale>
          <a:sx n="143" d="100"/>
          <a:sy n="143" d="100"/>
        </p:scale>
        <p:origin x="144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C26A-94BA-CB43-B5F5-4924D1F759BE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C45-FBCF-8E4F-ABED-C7EA629E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8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9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9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1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8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4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9C45-FBCF-8E4F-ABED-C7EA629EBB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6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subjects/historicpreservation/what-is-historic-preservation.htm" TargetMode="External"/><Relationship Id="rId2" Type="http://schemas.openxmlformats.org/officeDocument/2006/relationships/hyperlink" Target="https://lukeandashley.com/governors-palace-wedd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proxy.liberty.edu/login?url=https://search-proquest-com.ezproxy.liberty.edu/docview/216761698?accountid=120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9EPFnntvww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337969"/>
            <a:ext cx="3483937" cy="2166835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THE GOVERNOR’S PALACE: </a:t>
            </a:r>
            <a:br>
              <a:rPr lang="en-US" sz="1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ARCHITECTURE AND INTERIORS: </a:t>
            </a:r>
            <a:br>
              <a:rPr lang="en-US" sz="1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US" sz="1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US" sz="1800" i="1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The Significance of Historic Preservation &amp; Reconstruction for the Next Generation</a:t>
            </a:r>
            <a:br>
              <a:rPr lang="en-US" sz="1800" dirty="0">
                <a:solidFill>
                  <a:schemeClr val="accent3"/>
                </a:solidFill>
              </a:rPr>
            </a:b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3563169"/>
            <a:ext cx="3483937" cy="860898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PRESENTER: Sarah K. Lemley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PROGRAM OF STUDY: Family and Consumer Sciences-Interior Design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SUBTYPE: Textual or Investigative</a:t>
            </a:r>
          </a:p>
          <a:p>
            <a:pPr algn="l">
              <a:lnSpc>
                <a:spcPct val="90000"/>
              </a:lnSpc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F3479-9BC1-6E41-9BB6-A2FCD2ED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0" r="2" b="2"/>
          <a:stretch/>
        </p:blipFill>
        <p:spPr>
          <a:xfrm>
            <a:off x="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9A192-7FB5-444E-89A9-34BC143AA012}"/>
              </a:ext>
            </a:extLst>
          </p:cNvPr>
          <p:cNvSpPr txBox="1"/>
          <p:nvPr/>
        </p:nvSpPr>
        <p:spPr>
          <a:xfrm>
            <a:off x="314500" y="4928046"/>
            <a:ext cx="2596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(Luke &amp; Ashley Photography, 2019)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building, outdoor, government building, tall&#10;&#10;Description automatically generated">
            <a:extLst>
              <a:ext uri="{FF2B5EF4-FFF2-40B4-BE49-F238E27FC236}">
                <a16:creationId xmlns:a16="http://schemas.microsoft.com/office/drawing/2014/main" id="{5A08F14C-E10F-0F44-B02A-3C6F96543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76" y="799396"/>
            <a:ext cx="2724048" cy="3544707"/>
          </a:xfrm>
        </p:spPr>
        <p:txBody>
          <a:bodyPr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THE GOVERNOR’S PALACE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799396"/>
            <a:ext cx="4308514" cy="3544707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 standing example: accurate historical reproduction of Colonial architecture</a:t>
            </a:r>
          </a:p>
          <a:p>
            <a:endParaRPr lang="en-US" sz="1500" dirty="0">
              <a:solidFill>
                <a:srgbClr val="FFFFFF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 connection to the past: life, style, and design from the eighteenth century</a:t>
            </a:r>
          </a:p>
          <a:p>
            <a:endParaRPr lang="en-US" sz="1500" dirty="0">
              <a:solidFill>
                <a:srgbClr val="FFFFFF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 window to the future: preserving history for generations to come</a:t>
            </a:r>
          </a:p>
        </p:txBody>
      </p:sp>
    </p:spTree>
    <p:extLst>
      <p:ext uri="{BB962C8B-B14F-4D97-AF65-F5344CB8AC3E}">
        <p14:creationId xmlns:p14="http://schemas.microsoft.com/office/powerpoint/2010/main" val="247898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9996" y="617220"/>
            <a:ext cx="6858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51762-D9F2-5944-835F-2F843ED0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7" y="28575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51435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51435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E6BB6-6832-7A4E-8DF8-4385F75E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60" y="274320"/>
            <a:ext cx="5677279" cy="96617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6841-2A04-F54B-B2FD-79E52979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126068"/>
            <a:ext cx="8255000" cy="3580403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Luke &amp; Ashley Photography. (2019, August 6). </a:t>
            </a:r>
            <a:r>
              <a:rPr lang="en-US" sz="1200" i="1" dirty="0">
                <a:latin typeface="Didot" panose="02000503000000020003" pitchFamily="2" charset="-79"/>
                <a:cs typeface="Didot" panose="02000503000000020003" pitchFamily="2" charset="-79"/>
              </a:rPr>
              <a:t>Governor’s Palace Wedding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 [Photograph]. 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  <a:hlinkClick r:id="rId2"/>
              </a:rPr>
              <a:t>https://lukeandashley.com/governors-palace-wedding/</a:t>
            </a: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National Park Service. (2020, June 22). What is Historic Preservation? - Historic Preservation (U.S. National Park Service). 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  <a:hlinkClick r:id="rId3"/>
              </a:rPr>
              <a:t>https://www.nps.gov/subjects/historicpreservation/what-is-historic-preservation.htm</a:t>
            </a: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The Colonial Williamsburg Foundation Library, &amp; Maxwell, W. (1954, November). Governor’s Palace Report, Block 20 Building 3A: Palace Manual (Colonial Williamsburg Foundation Library Research Report Series-1463). The Colonial Williamsburg Foundation Library. https://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research.colonialwilliamsburg.org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DigitalLibrary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/view/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index.cfm?doc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=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ResearchReports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\RR1463.xml&amp;highlight=Governor%27s%20Palace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b="1" u="sng" dirty="0">
                <a:latin typeface="Didot" panose="02000503000000020003" pitchFamily="2" charset="-79"/>
                <a:cs typeface="Didot" panose="02000503000000020003" pitchFamily="2" charset="-79"/>
              </a:rPr>
              <a:t>Video Content Adapted From: 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Carson, B. (1987). The Governor's Palace: The Williamsburg Residence of Virginia's Royal Governor. Colonial Williamsburg.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Colonial Williamsburg Foundation Library. (1994). Governor's Palace Architectural Report, Block 20 Building 3A. Architecture of the Governor's Palace, a Thematic Paper, 3(2), 1–56. Retrieved from https://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research.history.org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DigitalLibrary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/view/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index.cfm?doc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=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ResearchReports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\RR1632.xml&amp;highlight=governor's palace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Goodwin, W. (1930). The Restoration Of Colonial Williamsburg. The Phi Beta Kappa Key, 7(8), 514-520. Retrieved March 14, 2021, from http://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www.jstor.org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/stable/42914255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Hudgins, C. (1992). Winterthur Portfolio, 27(4), 291-293. Retrieved March 14, 2021, from http://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www.jstor.org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/stable/1181438</a:t>
            </a: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Hurst, R. L. (2000, Feb). The renovation of the governor's palace. Classic American Homes, 26, 55. Retrieved from 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  <a:hlinkClick r:id="rId4"/>
              </a:rPr>
              <a:t>http://ezproxy.liberty.edu/login?url=https://search-proquest-com.ezproxy.liberty.edu/docview/216761698?accountid=12085</a:t>
            </a: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endParaRPr lang="en-US" sz="12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Wenger, M. R. (1997). Jefferson's designs for remodeling the Governor's Palace. Winterthur Portfolio, 32(4), 223-242. https://www-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jstor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-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org.ezproxy.liberty.edu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/stable/1215192?pq-origsite=</a:t>
            </a:r>
            <a:r>
              <a:rPr lang="en-US" sz="1200" dirty="0" err="1">
                <a:latin typeface="Didot" panose="02000503000000020003" pitchFamily="2" charset="-79"/>
                <a:cs typeface="Didot" panose="02000503000000020003" pitchFamily="2" charset="-79"/>
              </a:rPr>
              <a:t>summon&amp;seq</a:t>
            </a:r>
            <a:r>
              <a:rPr lang="en-US" sz="1200" dirty="0">
                <a:latin typeface="Didot" panose="02000503000000020003" pitchFamily="2" charset="-79"/>
                <a:cs typeface="Didot" panose="02000503000000020003" pitchFamily="2" charset="-79"/>
              </a:rPr>
              <a:t>=4#metadata_info_tab_contents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6204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868" y="602493"/>
            <a:ext cx="3944780" cy="994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BACKGROUND &amp; OVERVIEW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3941191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sky, building, outdoor&#10;&#10;Description automatically generated">
            <a:extLst>
              <a:ext uri="{FF2B5EF4-FFF2-40B4-BE49-F238E27FC236}">
                <a16:creationId xmlns:a16="http://schemas.microsoft.com/office/drawing/2014/main" id="{21A42BE2-7363-A244-A3CC-A1DEFE804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9" r="22404" b="-2"/>
          <a:stretch/>
        </p:blipFill>
        <p:spPr>
          <a:xfrm>
            <a:off x="0" y="0"/>
            <a:ext cx="4397771" cy="3738686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F77F5E-87C7-0047-ADEA-7AB4B264561E}"/>
              </a:ext>
            </a:extLst>
          </p:cNvPr>
          <p:cNvSpPr txBox="1"/>
          <p:nvPr/>
        </p:nvSpPr>
        <p:spPr>
          <a:xfrm>
            <a:off x="4675807" y="1869343"/>
            <a:ext cx="40269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What is the Governor’s Palace?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 once-functioning government building completed in 18</a:t>
            </a:r>
            <a:r>
              <a:rPr lang="en-US" sz="1400" baseline="300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th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century America in  Williamsburg, Virginia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Originally constructed in 1772 &amp; burned down in 1781 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Reconstructed in 1934 based on archeological investigations 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Research on furnishings &amp; details continue to this day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	</a:t>
            </a: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(Wenger, 1997) ; (Hudgins, 1992)</a:t>
            </a:r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841AF97-52A0-3742-90BB-4A104B44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9396"/>
            <a:ext cx="2484873" cy="3544707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AIM OF RESEARCH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799396"/>
            <a:ext cx="4308514" cy="3544707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To examine how the reconstruction of the Governor’s Palace displays the importance of historical preservation, architecture, and history preserved for the next generation </a:t>
            </a:r>
          </a:p>
          <a:p>
            <a:endParaRPr lang="en-US" sz="1500" dirty="0">
              <a:solidFill>
                <a:srgbClr val="FFFFFF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To understand historic architecture and interior design of the time period through examining original textual construction documents</a:t>
            </a:r>
          </a:p>
          <a:p>
            <a:endParaRPr lang="en-US" sz="1500" dirty="0">
              <a:solidFill>
                <a:srgbClr val="FFFFFF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5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To gather insight on how the past can shape future reconstruction efforts based on archeological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95852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4" y="2885342"/>
            <a:ext cx="2600325" cy="1839516"/>
          </a:xfrm>
        </p:spPr>
        <p:txBody>
          <a:bodyPr anchor="ctr">
            <a:normAutofit fontScale="90000"/>
          </a:bodyPr>
          <a:lstStyle/>
          <a:p>
            <a:r>
              <a:rPr lang="en-US" sz="2300" dirty="0">
                <a:solidFill>
                  <a:schemeClr val="accent3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HISTORIC PRESERVATION &amp; </a:t>
            </a:r>
            <a:br>
              <a:rPr lang="en-US" sz="2300" dirty="0">
                <a:solidFill>
                  <a:schemeClr val="accent3"/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US" sz="2300" dirty="0">
                <a:solidFill>
                  <a:schemeClr val="accent3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THE NEXT GENERATION</a:t>
            </a:r>
          </a:p>
        </p:txBody>
      </p:sp>
      <p:pic>
        <p:nvPicPr>
          <p:cNvPr id="5" name="Picture 4" descr="A picture containing wall, indoor, arch, colonnade&#10;&#10;Description automatically generated">
            <a:extLst>
              <a:ext uri="{FF2B5EF4-FFF2-40B4-BE49-F238E27FC236}">
                <a16:creationId xmlns:a16="http://schemas.microsoft.com/office/drawing/2014/main" id="{A519EAF0-A816-EE48-9603-D42DF1262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37" b="29657"/>
          <a:stretch/>
        </p:blipFill>
        <p:spPr>
          <a:xfrm>
            <a:off x="0" y="-244602"/>
            <a:ext cx="9149555" cy="281635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2672419"/>
            <a:ext cx="5614060" cy="2265363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900" i="1" dirty="0">
                <a:latin typeface="Didot" panose="02000503000000020003" pitchFamily="2" charset="-79"/>
                <a:cs typeface="Didot" panose="02000503000000020003" pitchFamily="2" charset="-79"/>
              </a:rPr>
              <a:t>What is Historic Preservation?</a:t>
            </a:r>
          </a:p>
          <a:p>
            <a:pPr marL="0" indent="0">
              <a:buNone/>
            </a:pPr>
            <a:r>
              <a:rPr lang="en-US" sz="1400" i="1" dirty="0">
                <a:latin typeface="Didot" panose="02000503000000020003" pitchFamily="2" charset="-79"/>
                <a:cs typeface="Didot" panose="02000503000000020003" pitchFamily="2" charset="-79"/>
              </a:rPr>
              <a:t>	</a:t>
            </a:r>
          </a:p>
          <a:p>
            <a:pPr marL="0" indent="0">
              <a:buNone/>
            </a:pPr>
            <a:r>
              <a:rPr lang="en-US" sz="1400" i="1" dirty="0">
                <a:latin typeface="Didot" panose="02000503000000020003" pitchFamily="2" charset="-79"/>
                <a:cs typeface="Didot" panose="02000503000000020003" pitchFamily="2" charset="-79"/>
              </a:rPr>
              <a:t>	“</a:t>
            </a:r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Historic preservation is a conversation with our past about our 	 	future.”</a:t>
            </a:r>
          </a:p>
          <a:p>
            <a:pPr marL="0" indent="0">
              <a:buNone/>
            </a:pPr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History shows us events &amp; places to be proud of. It also reminds us of painful or uncomfortable moments, too. </a:t>
            </a:r>
          </a:p>
          <a:p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Observation of past successes and failures improves present-day architecture and design. </a:t>
            </a:r>
          </a:p>
          <a:p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sz="900" dirty="0">
                <a:latin typeface="Didot" panose="02000503000000020003" pitchFamily="2" charset="-79"/>
                <a:cs typeface="Didot" panose="02000503000000020003" pitchFamily="2" charset="-79"/>
              </a:rPr>
              <a:t>(National Park Service, 2020)</a:t>
            </a:r>
          </a:p>
        </p:txBody>
      </p:sp>
    </p:spTree>
    <p:extLst>
      <p:ext uri="{BB962C8B-B14F-4D97-AF65-F5344CB8AC3E}">
        <p14:creationId xmlns:p14="http://schemas.microsoft.com/office/powerpoint/2010/main" val="343222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53" y="97367"/>
            <a:ext cx="3665763" cy="133306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SOURCES OF KNOWLEDGE: HISTORICAL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871133"/>
            <a:ext cx="3941060" cy="3175000"/>
          </a:xfrm>
        </p:spPr>
        <p:txBody>
          <a:bodyPr anchor="t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i="1" dirty="0">
                <a:latin typeface="Didot" panose="02000503000000020003" pitchFamily="2" charset="-79"/>
                <a:cs typeface="Didot" panose="02000503000000020003" pitchFamily="2" charset="-79"/>
              </a:rPr>
              <a:t>Where does our present-day knowledge of the Governor’s Palace come from?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21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2100" dirty="0">
                <a:latin typeface="Didot" panose="02000503000000020003" pitchFamily="2" charset="-79"/>
                <a:cs typeface="Didot" panose="02000503000000020003" pitchFamily="2" charset="-79"/>
              </a:rPr>
              <a:t>Thomas Jefferson’s measured drawing of the plan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21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2100" dirty="0">
                <a:latin typeface="Didot" panose="02000503000000020003" pitchFamily="2" charset="-79"/>
                <a:cs typeface="Didot" panose="02000503000000020003" pitchFamily="2" charset="-79"/>
              </a:rPr>
              <a:t>The Bodleian Plate: A copper engraving found in 1930 in the Oxford University archives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21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2100" dirty="0">
                <a:latin typeface="Didot" panose="02000503000000020003" pitchFamily="2" charset="-79"/>
                <a:cs typeface="Didot" panose="02000503000000020003" pitchFamily="2" charset="-79"/>
              </a:rPr>
              <a:t>The excavated original foundations featuring “wall footings, pourings, and building fragments” 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21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2100" dirty="0">
                <a:latin typeface="Didot" panose="02000503000000020003" pitchFamily="2" charset="-79"/>
                <a:cs typeface="Didot" panose="02000503000000020003" pitchFamily="2" charset="-79"/>
              </a:rPr>
              <a:t>Governor Botetourt’s 1770 itemized list of the estate inventory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300" dirty="0">
                <a:latin typeface="Didot" panose="02000503000000020003" pitchFamily="2" charset="-79"/>
                <a:cs typeface="Didot" panose="02000503000000020003" pitchFamily="2" charset="-79"/>
              </a:rPr>
              <a:t>(The Colonial Williamsburg Foundation Library &amp; Maxwell, 1954)</a:t>
            </a:r>
          </a:p>
          <a:p>
            <a:pPr marL="857250" lvl="1" indent="-400050">
              <a:lnSpc>
                <a:spcPct val="90000"/>
              </a:lnSpc>
              <a:buFont typeface="+mj-lt"/>
              <a:buAutoNum type="romanUcPeriod"/>
            </a:pPr>
            <a:endParaRPr lang="en-US" sz="900" i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06299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brick, building, outdoor, building material&#10;&#10;Description automatically generated">
            <a:extLst>
              <a:ext uri="{FF2B5EF4-FFF2-40B4-BE49-F238E27FC236}">
                <a16:creationId xmlns:a16="http://schemas.microsoft.com/office/drawing/2014/main" id="{0D42D826-B71E-1747-8B41-3ECE206C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2" r="13840" b="-3"/>
          <a:stretch/>
        </p:blipFill>
        <p:spPr>
          <a:xfrm>
            <a:off x="5061858" y="522049"/>
            <a:ext cx="3827405" cy="40994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1FC02-E4EE-F84D-A8E4-C68613077692}"/>
              </a:ext>
            </a:extLst>
          </p:cNvPr>
          <p:cNvCxnSpPr/>
          <p:nvPr/>
        </p:nvCxnSpPr>
        <p:spPr>
          <a:xfrm>
            <a:off x="698048" y="1591733"/>
            <a:ext cx="411135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4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51435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51435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descr="Sarah Lemley | Governors Palace Video">
            <a:hlinkClick r:id="" action="ppaction://media"/>
            <a:extLst>
              <a:ext uri="{FF2B5EF4-FFF2-40B4-BE49-F238E27FC236}">
                <a16:creationId xmlns:a16="http://schemas.microsoft.com/office/drawing/2014/main" id="{255FAB38-565C-3946-9FEC-316FC0A683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2992" y="131059"/>
            <a:ext cx="8678014" cy="48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640" y="505703"/>
            <a:ext cx="3665764" cy="133306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GEOGRAPHICAL IMPORTANCE ON A LARGER SCALE</a:t>
            </a:r>
          </a:p>
        </p:txBody>
      </p:sp>
      <p:pic>
        <p:nvPicPr>
          <p:cNvPr id="6" name="Picture 5" descr="A picture containing sky, outdoor, tree, building&#10;&#10;Description automatically generated">
            <a:extLst>
              <a:ext uri="{FF2B5EF4-FFF2-40B4-BE49-F238E27FC236}">
                <a16:creationId xmlns:a16="http://schemas.microsoft.com/office/drawing/2014/main" id="{C5F78A54-220F-214E-A7EF-143EDDE7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4" r="33738" b="-3"/>
          <a:stretch/>
        </p:blipFill>
        <p:spPr>
          <a:xfrm>
            <a:off x="293927" y="430258"/>
            <a:ext cx="3827404" cy="4282984"/>
          </a:xfrm>
          <a:prstGeom prst="rect">
            <a:avLst/>
          </a:prstGeom>
        </p:spPr>
      </p:pic>
      <p:sp>
        <p:nvSpPr>
          <p:cNvPr id="38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1144" y="1062990"/>
            <a:ext cx="6858" cy="3017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640" y="2100915"/>
            <a:ext cx="3665764" cy="2407635"/>
          </a:xfrm>
        </p:spPr>
        <p:txBody>
          <a:bodyPr anchor="t">
            <a:normAutofit/>
          </a:bodyPr>
          <a:lstStyle/>
          <a:p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Location: Historic Triangle of Virginia: the place of America’s foundation as a nation</a:t>
            </a:r>
          </a:p>
          <a:p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Rich with historical evidence, information, and insight on the lives of early Americans</a:t>
            </a:r>
          </a:p>
          <a:p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400" dirty="0">
                <a:latin typeface="Didot" panose="02000503000000020003" pitchFamily="2" charset="-79"/>
                <a:cs typeface="Didot" panose="02000503000000020003" pitchFamily="2" charset="-79"/>
              </a:rPr>
              <a:t>Beginnings: a nation founded on Christian principles and ethics</a:t>
            </a:r>
          </a:p>
        </p:txBody>
      </p:sp>
    </p:spTree>
    <p:extLst>
      <p:ext uri="{BB962C8B-B14F-4D97-AF65-F5344CB8AC3E}">
        <p14:creationId xmlns:p14="http://schemas.microsoft.com/office/powerpoint/2010/main" val="232172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indow, dark, step&#10;&#10;Description automatically generated">
            <a:extLst>
              <a:ext uri="{FF2B5EF4-FFF2-40B4-BE49-F238E27FC236}">
                <a16:creationId xmlns:a16="http://schemas.microsoft.com/office/drawing/2014/main" id="{C55F178D-7BCE-6C49-8C65-8D6A8E427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5398329" cy="442255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3" y="480197"/>
            <a:ext cx="4964858" cy="100873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BIBLICAL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1" y="1591322"/>
            <a:ext cx="5083152" cy="3071981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Didot" panose="02000503000000020003" pitchFamily="2" charset="-79"/>
                <a:cs typeface="Didot" panose="02000503000000020003" pitchFamily="2" charset="-79"/>
              </a:rPr>
              <a:t>Physical reconstruction in relationship to Spiritual reconstruction </a:t>
            </a:r>
          </a:p>
          <a:p>
            <a:endParaRPr lang="en-US" sz="16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600" dirty="0">
                <a:latin typeface="Didot" panose="02000503000000020003" pitchFamily="2" charset="-79"/>
                <a:cs typeface="Didot" panose="02000503000000020003" pitchFamily="2" charset="-79"/>
              </a:rPr>
              <a:t>New buildings from archeological ruins: old life to new creation</a:t>
            </a:r>
          </a:p>
          <a:p>
            <a:pPr marL="0" indent="0">
              <a:buNone/>
            </a:pPr>
            <a:endParaRPr lang="en-US" sz="1600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3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“They shall build up the ancient ruins; they shall raise up the former devastations; they shall repair the ruined cities, the devastations of many generations” (Isaiah 61:4). </a:t>
            </a:r>
          </a:p>
          <a:p>
            <a:endParaRPr lang="en-US" sz="14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0D5598-ADBA-8F4C-867C-318CA03B7042}"/>
              </a:ext>
            </a:extLst>
          </p:cNvPr>
          <p:cNvCxnSpPr/>
          <p:nvPr/>
        </p:nvCxnSpPr>
        <p:spPr>
          <a:xfrm>
            <a:off x="804333" y="3335867"/>
            <a:ext cx="4436534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3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F54E92EC-6E15-B843-8B59-83DC67111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5" y="799396"/>
            <a:ext cx="3090327" cy="3544707"/>
          </a:xfrm>
        </p:spPr>
        <p:txBody>
          <a:bodyPr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 CHRISTIAN WORLDVIEW OF ARCHITECTURE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250" y="988856"/>
            <a:ext cx="4308514" cy="381917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Highlights previously unobserved connections between created works and the Creator, the Master Builder Himself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6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Displays the importance of learning from the past in looking forward to the future</a:t>
            </a:r>
          </a:p>
          <a:p>
            <a:endParaRPr lang="en-US" sz="16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6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Joshua 4 - Remembrance of God’s faithfulness through built structures</a:t>
            </a:r>
          </a:p>
          <a:p>
            <a:endParaRPr lang="en-US" sz="16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en-US" sz="16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Ezra &amp; Nehemiah: Architecture as a way of remembrance and community unification</a:t>
            </a:r>
          </a:p>
          <a:p>
            <a:endParaRPr lang="en-US" sz="16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1392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938</Words>
  <Application>Microsoft Macintosh PowerPoint</Application>
  <PresentationFormat>On-screen Show (16:9)</PresentationFormat>
  <Paragraphs>100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Didot</vt:lpstr>
      <vt:lpstr>Office Theme</vt:lpstr>
      <vt:lpstr>THE GOVERNOR’S PALACE:  ARCHITECTURE AND INTERIORS:   The Significance of Historic Preservation &amp; Reconstruction for the Next Generation </vt:lpstr>
      <vt:lpstr>BACKGROUND &amp; OVERVIEW </vt:lpstr>
      <vt:lpstr>AIM OF RESEARCH</vt:lpstr>
      <vt:lpstr>HISTORIC PRESERVATION &amp;  THE NEXT GENERATION</vt:lpstr>
      <vt:lpstr>SOURCES OF KNOWLEDGE: HISTORICAL RECORDS</vt:lpstr>
      <vt:lpstr>PowerPoint Presentation</vt:lpstr>
      <vt:lpstr>GEOGRAPHICAL IMPORTANCE ON A LARGER SCALE</vt:lpstr>
      <vt:lpstr>BIBLICAL CONNECTION</vt:lpstr>
      <vt:lpstr>A CHRISTIAN WORLDVIEW OF ARCHITECTURE</vt:lpstr>
      <vt:lpstr>THE GOVERNOR’S PALACE</vt:lpstr>
      <vt:lpstr>PowerPoint Presentation</vt:lpstr>
      <vt:lpstr>REFERENCES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Lemley, Sarah K</cp:lastModifiedBy>
  <cp:revision>43</cp:revision>
  <dcterms:created xsi:type="dcterms:W3CDTF">2014-11-10T20:35:24Z</dcterms:created>
  <dcterms:modified xsi:type="dcterms:W3CDTF">2021-03-15T02:16:52Z</dcterms:modified>
</cp:coreProperties>
</file>